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1" r:id="rId4"/>
    <p:sldId id="262" r:id="rId5"/>
    <p:sldId id="279" r:id="rId6"/>
    <p:sldId id="257" r:id="rId7"/>
    <p:sldId id="275" r:id="rId8"/>
    <p:sldId id="269" r:id="rId9"/>
    <p:sldId id="283" r:id="rId10"/>
    <p:sldId id="270" r:id="rId11"/>
    <p:sldId id="281" r:id="rId12"/>
    <p:sldId id="272" r:id="rId13"/>
    <p:sldId id="280" r:id="rId14"/>
    <p:sldId id="273" r:id="rId15"/>
    <p:sldId id="265" r:id="rId16"/>
    <p:sldId id="278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84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C8118A-888F-44CC-A9F0-149700E04384}" type="datetimeFigureOut">
              <a:rPr lang="en-US" smtClean="0"/>
              <a:pPr/>
              <a:t>30-Mar-15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64B898-92D1-4FE2-99D9-2E8408B8E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8118A-888F-44CC-A9F0-149700E04384}" type="datetimeFigureOut">
              <a:rPr lang="en-US" smtClean="0"/>
              <a:pPr/>
              <a:t>30-Mar-15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64B898-92D1-4FE2-99D9-2E8408B8E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8118A-888F-44CC-A9F0-149700E04384}" type="datetimeFigureOut">
              <a:rPr lang="en-US" smtClean="0"/>
              <a:pPr/>
              <a:t>30-Mar-15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64B898-92D1-4FE2-99D9-2E8408B8E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8118A-888F-44CC-A9F0-149700E04384}" type="datetimeFigureOut">
              <a:rPr lang="en-US" smtClean="0"/>
              <a:pPr/>
              <a:t>30-Mar-15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64B898-92D1-4FE2-99D9-2E8408B8E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8118A-888F-44CC-A9F0-149700E04384}" type="datetimeFigureOut">
              <a:rPr lang="en-US" smtClean="0"/>
              <a:pPr/>
              <a:t>30-Mar-15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64B898-92D1-4FE2-99D9-2E8408B8E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8118A-888F-44CC-A9F0-149700E04384}" type="datetimeFigureOut">
              <a:rPr lang="en-US" smtClean="0"/>
              <a:pPr/>
              <a:t>30-Mar-15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64B898-92D1-4FE2-99D9-2E8408B8E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8118A-888F-44CC-A9F0-149700E04384}" type="datetimeFigureOut">
              <a:rPr lang="en-US" smtClean="0"/>
              <a:pPr/>
              <a:t>30-Mar-15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64B898-92D1-4FE2-99D9-2E8408B8E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8118A-888F-44CC-A9F0-149700E04384}" type="datetimeFigureOut">
              <a:rPr lang="en-US" smtClean="0"/>
              <a:pPr/>
              <a:t>30-Mar-15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64B898-92D1-4FE2-99D9-2E8408B8E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8118A-888F-44CC-A9F0-149700E04384}" type="datetimeFigureOut">
              <a:rPr lang="en-US" smtClean="0"/>
              <a:pPr/>
              <a:t>30-Mar-15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64B898-92D1-4FE2-99D9-2E8408B8E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C8118A-888F-44CC-A9F0-149700E04384}" type="datetimeFigureOut">
              <a:rPr lang="en-US" smtClean="0"/>
              <a:pPr/>
              <a:t>30-Mar-15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64B898-92D1-4FE2-99D9-2E8408B8E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C8118A-888F-44CC-A9F0-149700E04384}" type="datetimeFigureOut">
              <a:rPr lang="en-US" smtClean="0"/>
              <a:pPr/>
              <a:t>30-Mar-15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64B898-92D1-4FE2-99D9-2E8408B8E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C8118A-888F-44CC-A9F0-149700E04384}" type="datetimeFigureOut">
              <a:rPr lang="en-US" smtClean="0"/>
              <a:pPr/>
              <a:t>30-Mar-15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64B898-92D1-4FE2-99D9-2E8408B8E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1"/>
            <a:ext cx="4495800" cy="1371600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লাল গোলাপের শুভেচ্ছা ও অভিনন্দন।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6477000" cy="2133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bn-BD" sz="3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মোহাম্মদ ওয়ালী খান</a:t>
            </a:r>
            <a:r>
              <a:rPr lang="bn-BD" sz="3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bn-BD" sz="3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3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সহকারি শিক্ষক,</a:t>
            </a:r>
          </a:p>
          <a:p>
            <a:pPr algn="l"/>
            <a:r>
              <a:rPr lang="bn-BD" sz="3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কাজৈর ইসলামিয়া দাখিল মাদ্রাসা, পলাশ, নরসিংদী।</a:t>
            </a:r>
            <a:endParaRPr lang="bn-BD" sz="3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r"/>
            <a:r>
              <a:rPr lang="bn-BD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শ্রেণিঃ দশম</a:t>
            </a:r>
          </a:p>
          <a:p>
            <a:pPr algn="r"/>
            <a:r>
              <a:rPr lang="bn-BD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বিষয়ঃ সাধারণ গণিত</a:t>
            </a:r>
          </a:p>
          <a:p>
            <a:pPr algn="r"/>
            <a:r>
              <a:rPr lang="bn-BD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অধ্যায়ঃ পরিমিতি</a:t>
            </a:r>
          </a:p>
          <a:p>
            <a:endParaRPr lang="en-US" dirty="0"/>
          </a:p>
        </p:txBody>
      </p:sp>
      <p:pic>
        <p:nvPicPr>
          <p:cNvPr id="1026" name="Picture 2" descr="C:\Documents and Settings\Admin\Desktop\Md. Wali Khan Id 20\flower\Ibnussabil_1252797880_1-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4572000" cy="3810000"/>
          </a:xfrm>
          <a:prstGeom prst="rect">
            <a:avLst/>
          </a:prstGeom>
          <a:noFill/>
        </p:spPr>
      </p:pic>
      <p:pic>
        <p:nvPicPr>
          <p:cNvPr id="4" name="Picture 2" descr="C:\Documents and Settings\Admin\Desktop\Md. Wali Khan Id 20\flower\107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485362"/>
            <a:ext cx="1581049" cy="17150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81200" y="5029200"/>
            <a:ext cx="3581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ঘনকের আয়তন</a:t>
            </a:r>
            <a:r>
              <a:rPr lang="en-US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দৈর্ঘ্য </a:t>
            </a:r>
            <a:r>
              <a:rPr lang="bn-BD" b="1" dirty="0" smtClean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 উচ্চতা</a:t>
            </a:r>
          </a:p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	  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	    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762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ঘনকের আয়তন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Documents and Settings\Admin\Desktop\Md. Wali Khan Id 20\Square\Brains-cub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09600"/>
            <a:ext cx="5282773" cy="419100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>
            <a:off x="1676400" y="3746500"/>
            <a:ext cx="2438400" cy="990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178300" y="3505200"/>
            <a:ext cx="1828800" cy="1219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5067300" y="2400300"/>
            <a:ext cx="2057400" cy="152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271588">
            <a:off x="2237278" y="405524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দৈর্ঘ্য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9570532">
            <a:off x="4759535" y="4206820"/>
            <a:ext cx="442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প্রস্থ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513471">
            <a:off x="5889623" y="2523074"/>
            <a:ext cx="691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উচ্চতা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137940">
            <a:off x="2560645" y="4188423"/>
            <a:ext cx="514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011027" y="2058960"/>
            <a:ext cx="1441294" cy="2331651"/>
            <a:chOff x="5011027" y="2058960"/>
            <a:chExt cx="1441294" cy="2331651"/>
          </a:xfrm>
        </p:grpSpPr>
        <p:sp>
          <p:nvSpPr>
            <p:cNvPr id="24" name="TextBox 23"/>
            <p:cNvSpPr txBox="1"/>
            <p:nvPr/>
          </p:nvSpPr>
          <p:spPr>
            <a:xfrm rot="19766957">
              <a:off x="5011027" y="4021279"/>
              <a:ext cx="5147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a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6542426">
              <a:off x="6010279" y="2131670"/>
              <a:ext cx="5147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a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263900" y="5348069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a </a:t>
            </a:r>
            <a:r>
              <a:rPr lang="bn-BD" b="1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ঘন একক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76600" y="5650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b="1" dirty="0" smtClean="0"/>
              <a:t>a</a:t>
            </a:r>
            <a:r>
              <a:rPr lang="en-US" b="1" baseline="30000" dirty="0" smtClean="0"/>
              <a:t>3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 ঘন একক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1" grpId="1"/>
      <p:bldP spid="22" grpId="1"/>
      <p:bldP spid="23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143000" y="685800"/>
            <a:ext cx="3810000" cy="3581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143000" y="1612900"/>
            <a:ext cx="2895600" cy="2667000"/>
            <a:chOff x="4876800" y="3733800"/>
            <a:chExt cx="2895600" cy="2667000"/>
          </a:xfrm>
          <a:solidFill>
            <a:srgbClr val="92D050"/>
          </a:solidFill>
        </p:grpSpPr>
        <p:sp>
          <p:nvSpPr>
            <p:cNvPr id="4" name="Rectangle 3"/>
            <p:cNvSpPr/>
            <p:nvPr/>
          </p:nvSpPr>
          <p:spPr>
            <a:xfrm>
              <a:off x="4876800" y="3733800"/>
              <a:ext cx="2895600" cy="2667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150161" y="5955268"/>
              <a:ext cx="3810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76800" y="4750904"/>
              <a:ext cx="461665" cy="369332"/>
            </a:xfrm>
            <a:prstGeom prst="rect">
              <a:avLst/>
            </a:prstGeom>
            <a:grpFill/>
          </p:spPr>
          <p:txBody>
            <a:bodyPr vert="vert270"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16761" y="4736068"/>
              <a:ext cx="1295400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8" name="Right Triangle 7"/>
          <p:cNvSpPr/>
          <p:nvPr/>
        </p:nvSpPr>
        <p:spPr>
          <a:xfrm>
            <a:off x="5943600" y="1600200"/>
            <a:ext cx="2895600" cy="2667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14400" y="4495800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আমরা জানি,</a:t>
            </a:r>
          </a:p>
          <a:p>
            <a:pPr lvl="2"/>
            <a:r>
              <a:rPr lang="bn-BD" dirty="0" smtClean="0">
                <a:latin typeface="NikoshBAN" pitchFamily="2" charset="0"/>
                <a:cs typeface="NikoshBAN" pitchFamily="2" charset="0"/>
              </a:rPr>
              <a:t>অতিভুজ</a:t>
            </a:r>
            <a:r>
              <a:rPr lang="bn-BD" baseline="30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=লম্ব</a:t>
            </a:r>
            <a:r>
              <a:rPr lang="bn-BD" baseline="30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+ভুমি</a:t>
            </a:r>
            <a:r>
              <a:rPr lang="bn-BD" baseline="300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lvl="2"/>
            <a:r>
              <a:rPr lang="bn-BD" dirty="0" smtClean="0">
                <a:latin typeface="NikoshBAN" pitchFamily="2" charset="0"/>
                <a:cs typeface="NikoshBAN" pitchFamily="2" charset="0"/>
              </a:rPr>
              <a:t>বা, কর্ণ</a:t>
            </a:r>
            <a:r>
              <a:rPr lang="bn-BD" baseline="30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b="1" dirty="0" smtClean="0"/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lvl="2"/>
            <a:r>
              <a:rPr lang="en-US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8686800" y="4114800"/>
            <a:ext cx="2286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867400" y="2907268"/>
            <a:ext cx="1600200" cy="1436132"/>
            <a:chOff x="5867400" y="2907268"/>
            <a:chExt cx="1600200" cy="1436132"/>
          </a:xfrm>
        </p:grpSpPr>
        <p:sp>
          <p:nvSpPr>
            <p:cNvPr id="16" name="TextBox 15"/>
            <p:cNvSpPr txBox="1"/>
            <p:nvPr/>
          </p:nvSpPr>
          <p:spPr>
            <a:xfrm>
              <a:off x="5867400" y="2907268"/>
              <a:ext cx="461665" cy="36933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86600" y="39740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90600" y="2780765"/>
            <a:ext cx="6552796" cy="3258145"/>
            <a:chOff x="990600" y="2780765"/>
            <a:chExt cx="6552796" cy="3258145"/>
          </a:xfrm>
        </p:grpSpPr>
        <p:sp>
          <p:nvSpPr>
            <p:cNvPr id="20" name="TextBox 19"/>
            <p:cNvSpPr txBox="1"/>
            <p:nvPr/>
          </p:nvSpPr>
          <p:spPr>
            <a:xfrm rot="2646793">
              <a:off x="6628996" y="2780765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বর্গের কর্ণ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90600" y="5638800"/>
              <a:ext cx="2819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সুতরাং বর্গের কর্ণ</a:t>
              </a:r>
              <a:r>
                <a:rPr lang="en-US" sz="20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=</a:t>
              </a:r>
              <a:r>
                <a:rPr lang="en-US" sz="2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bn-BD" sz="2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bn-BD" sz="20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একক</a:t>
              </a:r>
              <a:endParaRPr lang="en-US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590800" y="3193926"/>
            <a:ext cx="5249202" cy="2814206"/>
            <a:chOff x="2590800" y="3193926"/>
            <a:chExt cx="5249202" cy="2814206"/>
          </a:xfrm>
        </p:grpSpPr>
        <p:sp>
          <p:nvSpPr>
            <p:cNvPr id="22" name="TextBox 21"/>
            <p:cNvSpPr txBox="1"/>
            <p:nvPr/>
          </p:nvSpPr>
          <p:spPr>
            <a:xfrm rot="2573898">
              <a:off x="7154202" y="3193926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 smtClean="0">
                  <a:solidFill>
                    <a:srgbClr val="FF0000"/>
                  </a:solidFill>
                  <a:cs typeface="Times New Roman" pitchFamily="18" charset="0"/>
                </a:rPr>
                <a:t>, </a:t>
              </a:r>
              <a:r>
                <a:rPr lang="en-US" b="1" dirty="0" smtClean="0">
                  <a:solidFill>
                    <a:srgbClr val="FF0000"/>
                  </a:solidFill>
                  <a:cs typeface="Times New Roman" pitchFamily="18" charset="0"/>
                </a:rPr>
                <a:t>a</a:t>
              </a:r>
              <a:r>
                <a:rPr lang="en-US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√2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90800" y="5638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cs typeface="Times New Roman" pitchFamily="18" charset="0"/>
                </a:rPr>
                <a:t>a</a:t>
              </a:r>
              <a:r>
                <a:rPr lang="en-US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√2</a:t>
              </a:r>
              <a:endParaRPr lang="en-US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578100" y="50559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</a:t>
            </a:r>
            <a:r>
              <a:rPr lang="en-US" baseline="30000" dirty="0" smtClean="0"/>
              <a:t>2</a:t>
            </a:r>
            <a:r>
              <a:rPr lang="en-US" dirty="0" smtClean="0"/>
              <a:t>+a</a:t>
            </a:r>
            <a:r>
              <a:rPr lang="en-US" baseline="30000" dirty="0" smtClean="0"/>
              <a:t>2</a:t>
            </a:r>
            <a:r>
              <a:rPr lang="en-US" dirty="0" smtClean="0"/>
              <a:t> )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বর্গ একক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বর্গ একক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143000" y="1600200"/>
            <a:ext cx="2895600" cy="2667000"/>
            <a:chOff x="4876800" y="3733800"/>
            <a:chExt cx="2895600" cy="2667000"/>
          </a:xfrm>
        </p:grpSpPr>
        <p:sp>
          <p:nvSpPr>
            <p:cNvPr id="28" name="Rectangle 27"/>
            <p:cNvSpPr/>
            <p:nvPr/>
          </p:nvSpPr>
          <p:spPr>
            <a:xfrm>
              <a:off x="4876800" y="3733800"/>
              <a:ext cx="2895600" cy="2667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150161" y="5955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76800" y="4750904"/>
              <a:ext cx="461665" cy="36933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10200" y="457200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b="1" dirty="0" smtClean="0">
                  <a:latin typeface="NikoshBAN" pitchFamily="2" charset="0"/>
                  <a:cs typeface="NikoshBAN" pitchFamily="2" charset="0"/>
                </a:rPr>
                <a:t>ক্ষেত্রফল</a:t>
              </a:r>
              <a:r>
                <a:rPr lang="en-US" sz="2000" b="1" dirty="0" smtClean="0">
                  <a:latin typeface="NikoshBAN" pitchFamily="2" charset="0"/>
                  <a:cs typeface="NikoshBAN" pitchFamily="2" charset="0"/>
                </a:rPr>
                <a:t>=</a:t>
              </a:r>
              <a:endParaRPr lang="en-US" sz="20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029200" y="762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বর্গের কর্ণ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525 -0.00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-0.31667 -0.38889 " pathEditMode="relative" ptsTypes="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667 -0.38889 L -0.31667 -2.22222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667 -2.22222E-6 L 3.33333E-6 -2.22222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  <p:bldP spid="15" grpId="0" animBg="1"/>
      <p:bldP spid="15" grpId="1" animBg="1"/>
      <p:bldP spid="15" grpId="2" animBg="1"/>
      <p:bldP spid="15" grpId="3" animBg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838200" y="2286000"/>
            <a:ext cx="3810000" cy="3581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825500" y="2286000"/>
            <a:ext cx="3822700" cy="35687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711200" y="5715000"/>
            <a:ext cx="228600" cy="22860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0" y="4572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ঘনকের কর্ণ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2971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সুতরাং ঘনকের কর্ণ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=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√3</a:t>
            </a:r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2514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15240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আমরা জানি,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আয়তকার ঘনবস্তুর কর্ণ</a:t>
            </a:r>
            <a:r>
              <a:rPr lang="bn-BD" sz="2000" baseline="300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=দৈর্ঘ্য</a:t>
            </a:r>
            <a:r>
              <a:rPr lang="bn-BD" sz="2000" baseline="30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+প্রস্থ</a:t>
            </a:r>
            <a:r>
              <a:rPr lang="bn-BD" sz="2000" baseline="30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+উচ্চতা</a:t>
            </a:r>
            <a:r>
              <a:rPr lang="bn-BD" sz="2000" baseline="30000" dirty="0" smtClean="0">
                <a:latin typeface="NikoshBAN" pitchFamily="2" charset="0"/>
                <a:cs typeface="NikoshBAN" pitchFamily="2" charset="0"/>
              </a:rPr>
              <a:t>২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বা,      ঘনকের কর্ণ</a:t>
            </a:r>
            <a:r>
              <a:rPr lang="bn-BD" sz="2000" baseline="300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000" b="1" dirty="0" smtClean="0"/>
              <a:t> </a:t>
            </a:r>
            <a:r>
              <a:rPr lang="en-US" sz="2000" dirty="0" smtClean="0"/>
              <a:t>(a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+a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+a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)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বর্গ একক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lvl="2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+mj-lt"/>
                <a:cs typeface="NikoshBAN" pitchFamily="2" charset="0"/>
              </a:rPr>
              <a:t>3</a:t>
            </a:r>
            <a:r>
              <a:rPr lang="en-US" sz="2000" dirty="0" smtClean="0"/>
              <a:t>a</a:t>
            </a:r>
            <a:r>
              <a:rPr lang="en-US" sz="2000" baseline="30000" dirty="0" smtClean="0"/>
              <a:t>2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বর্গ একক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00" y="5562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 rot="2315369">
            <a:off x="3963424" y="5104376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3657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 rot="19134073">
            <a:off x="1818751" y="404993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ঘনকের কর্ণ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546600" y="2197100"/>
            <a:ext cx="228600" cy="22860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533900" y="4826000"/>
            <a:ext cx="228600" cy="22860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632200" y="5740400"/>
            <a:ext cx="228600" cy="22860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be 19"/>
          <p:cNvSpPr/>
          <p:nvPr/>
        </p:nvSpPr>
        <p:spPr>
          <a:xfrm>
            <a:off x="3733800" y="381000"/>
            <a:ext cx="1905000" cy="5334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Documents and Settings\Admin\Desktop\Md. Wali Khan Id 20\Square\A4cube.jpg"/>
          <p:cNvPicPr>
            <a:picLocks noChangeAspect="1" noChangeArrowheads="1"/>
          </p:cNvPicPr>
          <p:nvPr/>
        </p:nvPicPr>
        <p:blipFill>
          <a:blip r:embed="rId2"/>
          <a:srcRect b="4051"/>
          <a:stretch>
            <a:fillRect/>
          </a:stretch>
        </p:blipFill>
        <p:spPr bwMode="auto">
          <a:xfrm>
            <a:off x="5181600" y="3657600"/>
            <a:ext cx="3276600" cy="2711538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 rot="18998603">
            <a:off x="2634399" y="351166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√3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613400" y="3657600"/>
            <a:ext cx="2819400" cy="2362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0509 L 0.41806 -0.5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" y="-2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185 L -0.00278 0.3870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09584 0.1298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185 L -0.31667 0.0018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/>
      <p:bldP spid="9" grpId="0"/>
      <p:bldP spid="16" grpId="0" animBg="1"/>
      <p:bldP spid="16" grpId="1" animBg="1"/>
      <p:bldP spid="17" grpId="0" animBg="1"/>
      <p:bldP spid="17" grpId="1" animBg="1"/>
      <p:bldP spid="18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Desktop\Md. Wali Khan Id 20\Square\TransparentCub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47758" y="914400"/>
            <a:ext cx="4407191" cy="4114800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/>
          <p:nvPr/>
        </p:nvCxnSpPr>
        <p:spPr>
          <a:xfrm rot="10800000">
            <a:off x="3429001" y="1371601"/>
            <a:ext cx="3657601" cy="365759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3810000" y="1752600"/>
            <a:ext cx="4114800" cy="2438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478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3624627">
            <a:off x="4868800" y="2383155"/>
            <a:ext cx="2028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ঘনকের কর্ণ,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√3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 rot="2730137">
            <a:off x="4051945" y="2970451"/>
            <a:ext cx="1757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বর্গের কর্ণ,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√2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ctrTitle"/>
          </p:nvPr>
        </p:nvSpPr>
        <p:spPr>
          <a:xfrm>
            <a:off x="3048000" y="457200"/>
            <a:ext cx="25908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848600" cy="26670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ঘনকের তলের কর্ণ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সে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হলে সম্পূর্ণ তলের ক্ষেত্রফল কত?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bn-BD" smtClean="0">
                <a:latin typeface="NikoshBAN" pitchFamily="2" charset="0"/>
                <a:cs typeface="NikoshBAN" pitchFamily="2" charset="0"/>
              </a:rPr>
              <a:t> ঘনকের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আয়তন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ঘন 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হলে এর কর্ণ কত?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ঘনকের এক তলের ক্ষেত্রফল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বর্গ 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হলে এর কর্ণ কত?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>
            <a:spLocks noGrp="1"/>
          </p:cNvSpPr>
          <p:nvPr>
            <p:ph idx="1"/>
          </p:nvPr>
        </p:nvSpPr>
        <p:spPr>
          <a:xfrm>
            <a:off x="457200" y="1646237"/>
            <a:ext cx="8077200" cy="4221163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ঘনকের তল কয়টি?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ঘনকের প্রত্যেক তলের  ক্ষেত্রফলের সূত্র কী?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বর্গের কর্ণের সূত্র কী?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ঘনকের আয়তনের সূত্র কী?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ধার বিশিষ্ট ঘনকের তলের ক্ষেত্রফল কত?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ঘনকের কর্ণ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2√3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হলে এর ধার কত?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808038"/>
          </a:xfrm>
        </p:spPr>
        <p:txBody>
          <a:bodyPr>
            <a:normAutofit/>
          </a:bodyPr>
          <a:lstStyle/>
          <a:p>
            <a:pPr algn="ctr"/>
            <a:r>
              <a:rPr lang="bn-BD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1219200" y="868362"/>
            <a:ext cx="6477000" cy="808038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নিচের প্রশ্নগুলোর</a:t>
            </a:r>
            <a:r>
              <a:rPr kumimoji="0" lang="bn-BD" sz="28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উত্তর দাও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Desktop\Md. Wali Khan Id 20\Home\BAN20090238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609600"/>
            <a:ext cx="5257800" cy="3124200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3276600" y="76200"/>
            <a:ext cx="2133600" cy="685800"/>
          </a:xfrm>
          <a:prstGeom prst="rect">
            <a:avLst/>
          </a:prstGeom>
          <a:noFill/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1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বাড়ির</a:t>
            </a:r>
            <a:r>
              <a:rPr kumimoji="0" lang="bn-BD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কাজ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609600" y="3810000"/>
            <a:ext cx="8229600" cy="11430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bn-BD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১। ঘনকের সম্পূর্ণ তলের ক্ষেত্রফল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96</a:t>
            </a:r>
            <a:r>
              <a:rPr kumimoji="0" lang="bn-BD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বর্গ সে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.</a:t>
            </a:r>
            <a:r>
              <a:rPr kumimoji="0" lang="bn-BD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মি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.</a:t>
            </a:r>
            <a:r>
              <a:rPr kumimoji="0" lang="bn-BD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হলে এর কর্ণ এবং প্রত্যেক তলের কর্ণ নির্ণয় কর।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bn-BD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4800599"/>
            <a:ext cx="8229600" cy="121920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bn-BD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২। </a:t>
            </a: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kumimoji="0" lang="bn-BD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, </a:t>
            </a: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kumimoji="0" lang="bn-BD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ও</a:t>
            </a: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  <a:r>
              <a:rPr kumimoji="0" lang="bn-BD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সে</a:t>
            </a: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.</a:t>
            </a:r>
            <a:r>
              <a:rPr kumimoji="0" lang="bn-BD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মি</a:t>
            </a: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.</a:t>
            </a:r>
            <a:r>
              <a:rPr kumimoji="0" lang="bn-BD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ধার বিশিষ্ট লোহার নিরেট ঘনককে গলিয়ে একটি নতুন ঘনক তৈরী করা হলো। নতুন ঘনকের ধার এবং এর সম্পূর্ণ তলের ক্ষেত্রফল নির্ণয় কর। 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white-tuberose.png"/>
          <p:cNvPicPr>
            <a:picLocks noChangeAspect="1"/>
          </p:cNvPicPr>
          <p:nvPr/>
        </p:nvPicPr>
        <p:blipFill>
          <a:blip r:embed="rId2"/>
          <a:srcRect l="4301" t="1546" r="39785"/>
          <a:stretch>
            <a:fillRect/>
          </a:stretch>
        </p:blipFill>
        <p:spPr>
          <a:xfrm>
            <a:off x="2362200" y="304800"/>
            <a:ext cx="3962400" cy="485098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5800" y="5181600"/>
            <a:ext cx="7710376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সবাইকে ধন্যবাদ</a:t>
            </a:r>
            <a:r>
              <a:rPr kumimoji="0" lang="bn-BD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kumimoji="0" lang="bn-BD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3130650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600200"/>
            <a:ext cx="4038600" cy="3733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33800" y="274638"/>
            <a:ext cx="1219200" cy="1020762"/>
          </a:xfrm>
          <a:ln w="57150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bn-BD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লুডু</a:t>
            </a:r>
            <a:endParaRPr lang="en-US" dirty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Documents and Settings\Admin\Desktop\Md. Wali Khan Id 20\Square\ludu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600200"/>
            <a:ext cx="4204781" cy="3619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655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লুডু খেলা পরিচালনার জন্য কী লাগে?</a:t>
            </a:r>
            <a:r>
              <a:rPr lang="bn-BD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Admin\Desktop\Md. Wali Khan Id 20\Square\Chak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08687"/>
            <a:ext cx="3886200" cy="3196713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Desktop\Md. Wali Khan Id 20\Square\chakka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799" y="1968019"/>
            <a:ext cx="2971801" cy="306118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086600" y="685800"/>
            <a:ext cx="12954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ছক্কা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ছক্কা দেখতে কোন ঘনবস্তুর মতো?</a:t>
            </a:r>
            <a:endParaRPr lang="en-US" sz="36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7620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ঘনক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Documents and Settings\Admin\Desktop\Md. Wali Khan Id 20\Home\5876rubiks-cub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701800"/>
            <a:ext cx="3810000" cy="439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457200" y="795529"/>
            <a:ext cx="8229600" cy="1490471"/>
          </a:xfrm>
          <a:prstGeom prst="rect">
            <a:avLst/>
          </a:prstGeom>
          <a:noFill/>
        </p:spPr>
        <p:txBody>
          <a:bodyPr>
            <a:normAutofit/>
            <a:scene3d>
              <a:camera prst="orthographicFront"/>
              <a:lightRig rig="flat" dir="tl"/>
            </a:scene3d>
            <a:sp3d extrusionH="57150" contourW="19050" prstMaterial="clear">
              <a:bevelT w="50800" h="50800" prst="softRound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bn-BD" sz="4400" b="1" i="0" u="none" strike="noStrike" kern="1200" normalizeH="0" baseline="0" noProof="0" dirty="0" smtClean="0">
                <a:ln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ঘনক সম্পর্কিত গাণিতিক সমস্যা ও তার সমাধান</a:t>
            </a:r>
            <a:endParaRPr kumimoji="0" lang="en-US" sz="4400" b="1" i="0" u="none" strike="noStrike" kern="1200" normalizeH="0" baseline="0" noProof="0" dirty="0">
              <a:ln/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213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............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ঘনক কী তা বলতে পারবে।</a:t>
            </a:r>
          </a:p>
          <a:p>
            <a:pPr>
              <a:buSzPct val="80000"/>
              <a:buFont typeface="Wingdings" pitchFamily="2" charset="2"/>
              <a:buChar char="Ø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ঘনকের সম্পূর্ণ তলের ক্ষেত্রফল, আয়তনের সূত্র ও কর্ণের সূত্র বলতে পারবে।</a:t>
            </a:r>
          </a:p>
          <a:p>
            <a:pPr>
              <a:buSzPct val="80000"/>
              <a:buFont typeface="Wingdings" pitchFamily="2" charset="2"/>
              <a:buChar char="Ø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ঘনক সম্পর্কিত গাণিতিক সমস্যার সমাধান করতে পারবে।</a:t>
            </a:r>
          </a:p>
          <a:p>
            <a:pPr marL="624078" indent="-514350">
              <a:buFont typeface="Wingdings" pitchFamily="2" charset="2"/>
              <a:buChar char="Ø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533400" y="1066800"/>
            <a:ext cx="3886200" cy="3733800"/>
          </a:xfrm>
          <a:prstGeom prst="cub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33400" y="4799012"/>
            <a:ext cx="381000" cy="1588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71600" y="42773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দৈর্ঘ্য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8961428">
            <a:off x="3666911" y="3822348"/>
            <a:ext cx="685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505200" y="4572000"/>
            <a:ext cx="228600" cy="2286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4191000" y="3657600"/>
            <a:ext cx="457200" cy="1588"/>
          </a:xfrm>
          <a:prstGeom prst="straightConnector1">
            <a:avLst/>
          </a:prstGeom>
          <a:ln w="762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19599" y="2209800"/>
            <a:ext cx="615553" cy="990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" y="5112603"/>
            <a:ext cx="2971800" cy="83099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সমান দৈর্ঘ্য, প্রস্থ ও উচ্চতা বিশিষ্ট ঘনবস্তুকে ঘনক বলে।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248400" y="457200"/>
            <a:ext cx="1066800" cy="914400"/>
            <a:chOff x="4267200" y="76200"/>
            <a:chExt cx="1066800" cy="914400"/>
          </a:xfrm>
        </p:grpSpPr>
        <p:sp>
          <p:nvSpPr>
            <p:cNvPr id="22" name="Cube 21"/>
            <p:cNvSpPr/>
            <p:nvPr/>
          </p:nvSpPr>
          <p:spPr>
            <a:xfrm>
              <a:off x="4267200" y="76200"/>
              <a:ext cx="1066800" cy="914400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67200" y="344269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ঘনক</a:t>
              </a:r>
              <a:endPara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953000" y="1676399"/>
            <a:ext cx="4038600" cy="4953001"/>
            <a:chOff x="5029200" y="1600200"/>
            <a:chExt cx="4038600" cy="4953001"/>
          </a:xfrm>
        </p:grpSpPr>
        <p:pic>
          <p:nvPicPr>
            <p:cNvPr id="1026" name="Picture 2" descr="C:\Documents and Settings\Admin\Desktop\Md. Wali Khan Id 20\Home\800px-Rubik's_cube,_variations_2×2×2_-_5×5×5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96349" y="3886200"/>
              <a:ext cx="3871451" cy="2667001"/>
            </a:xfrm>
            <a:prstGeom prst="rect">
              <a:avLst/>
            </a:prstGeom>
            <a:noFill/>
          </p:spPr>
        </p:pic>
        <p:grpSp>
          <p:nvGrpSpPr>
            <p:cNvPr id="16" name="Group 15"/>
            <p:cNvGrpSpPr/>
            <p:nvPr/>
          </p:nvGrpSpPr>
          <p:grpSpPr>
            <a:xfrm>
              <a:off x="5029200" y="1600200"/>
              <a:ext cx="3901777" cy="2095500"/>
              <a:chOff x="5029200" y="1600200"/>
              <a:chExt cx="3901777" cy="2095500"/>
            </a:xfrm>
          </p:grpSpPr>
          <p:pic>
            <p:nvPicPr>
              <p:cNvPr id="1027" name="Picture 3" descr="C:\Documents and Settings\Admin\Desktop\Md. Wali Khan Id 20\Home\original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029200" y="1600200"/>
                <a:ext cx="2095500" cy="2095500"/>
              </a:xfrm>
              <a:prstGeom prst="rect">
                <a:avLst/>
              </a:prstGeom>
              <a:noFill/>
            </p:spPr>
          </p:pic>
          <p:pic>
            <p:nvPicPr>
              <p:cNvPr id="1028" name="Picture 4" descr="C:\Documents and Settings\Admin\Desktop\Md. Wali Khan Id 20\Home\image_477_142147.jp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162800" y="1600201"/>
                <a:ext cx="1768177" cy="1600200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7 -1.18409E-6 L 0.29583 0.0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1665 L 0.075 -0.0999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333 L -3.33333E-6 -0.3663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8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be 14"/>
          <p:cNvSpPr/>
          <p:nvPr/>
        </p:nvSpPr>
        <p:spPr>
          <a:xfrm>
            <a:off x="685800" y="533400"/>
            <a:ext cx="3810000" cy="358140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429000" y="248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ঘনকের ক্ষেত্রফল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85800" y="1447800"/>
            <a:ext cx="2895600" cy="2667000"/>
            <a:chOff x="685800" y="1524000"/>
            <a:chExt cx="2895600" cy="2667000"/>
          </a:xfrm>
        </p:grpSpPr>
        <p:sp>
          <p:nvSpPr>
            <p:cNvPr id="17" name="Rectangle 16"/>
            <p:cNvSpPr/>
            <p:nvPr/>
          </p:nvSpPr>
          <p:spPr>
            <a:xfrm>
              <a:off x="685800" y="1524000"/>
              <a:ext cx="2895600" cy="2667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85800" y="2438400"/>
              <a:ext cx="1752601" cy="1740932"/>
              <a:chOff x="685800" y="2450068"/>
              <a:chExt cx="1752601" cy="1740932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685800" y="2450068"/>
                <a:ext cx="461665" cy="674132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pPr algn="ctr"/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প্রস্থ, </a:t>
                </a:r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524001" y="3821668"/>
                <a:ext cx="914400" cy="369332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দৈর্ঘ্য , </a:t>
                </a:r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4800600" y="44196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ঘনকের এক তলের ক্ষেত্রফল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দৈর্ঘ্য </a:t>
            </a:r>
            <a:r>
              <a:rPr lang="bn-BD" dirty="0" smtClean="0">
                <a:latin typeface="Times New Roman" pitchFamily="18" charset="0"/>
                <a:cs typeface="Times New Roman" pitchFamily="18" charset="0"/>
              </a:rPr>
              <a:t> 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প্রস্থ</a:t>
            </a:r>
          </a:p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           		 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smtClean="0"/>
              <a:t>a</a:t>
            </a:r>
            <a:r>
              <a:rPr lang="bn-BD" dirty="0" smtClean="0"/>
              <a:t> </a:t>
            </a:r>
            <a:r>
              <a:rPr lang="bn-BD" b="1" dirty="0" smtClean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dirty="0" smtClean="0"/>
              <a:t>a</a:t>
            </a:r>
            <a:r>
              <a:rPr lang="bn-BD" dirty="0" smtClean="0"/>
              <a:t>)</a:t>
            </a:r>
            <a:r>
              <a:rPr lang="en-US" dirty="0" smtClean="0"/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বর্গ একক</a:t>
            </a:r>
          </a:p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         		 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বর্গ একক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9800" y="2514600"/>
            <a:ext cx="12954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000" b="1" dirty="0" smtClean="0"/>
              <a:t>a</a:t>
            </a:r>
            <a:r>
              <a:rPr lang="en-US" sz="2000" b="1" baseline="30000" dirty="0" smtClean="0"/>
              <a:t>2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85800" y="1447800"/>
            <a:ext cx="2895600" cy="2667000"/>
            <a:chOff x="4876800" y="3733800"/>
            <a:chExt cx="2895600" cy="2667000"/>
          </a:xfrm>
        </p:grpSpPr>
        <p:sp>
          <p:nvSpPr>
            <p:cNvPr id="14" name="Rectangle 13"/>
            <p:cNvSpPr/>
            <p:nvPr/>
          </p:nvSpPr>
          <p:spPr>
            <a:xfrm>
              <a:off x="4876800" y="3733800"/>
              <a:ext cx="2895600" cy="2667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50161" y="5955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76800" y="4750904"/>
              <a:ext cx="461665" cy="36933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10200" y="457200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b="1" dirty="0" smtClean="0">
                  <a:latin typeface="NikoshBAN" pitchFamily="2" charset="0"/>
                  <a:cs typeface="NikoshBAN" pitchFamily="2" charset="0"/>
                </a:rPr>
                <a:t>ক্ষেত্রফল</a:t>
              </a:r>
              <a:r>
                <a:rPr lang="en-US" sz="2000" b="1" dirty="0" smtClean="0">
                  <a:latin typeface="NikoshBAN" pitchFamily="2" charset="0"/>
                  <a:cs typeface="NikoshBAN" pitchFamily="2" charset="0"/>
                </a:rPr>
                <a:t>=</a:t>
              </a:r>
              <a:endParaRPr lang="en-US" sz="20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22109E-6 L 0.45834 -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3"/>
          <p:cNvGrpSpPr/>
          <p:nvPr/>
        </p:nvGrpSpPr>
        <p:grpSpPr>
          <a:xfrm>
            <a:off x="675461" y="2817812"/>
            <a:ext cx="2667000" cy="1068388"/>
            <a:chOff x="5943600" y="2590800"/>
            <a:chExt cx="2667000" cy="1068388"/>
          </a:xfrm>
        </p:grpSpPr>
        <p:sp>
          <p:nvSpPr>
            <p:cNvPr id="18" name="TextBox 17"/>
            <p:cNvSpPr txBox="1"/>
            <p:nvPr/>
          </p:nvSpPr>
          <p:spPr>
            <a:xfrm>
              <a:off x="7239000" y="2744788"/>
              <a:ext cx="543739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3600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6553200" y="2590800"/>
              <a:ext cx="20574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  <a:scene3d>
              <a:camera prst="obliqueBottomRight"/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5715000" y="2819400"/>
              <a:ext cx="1066800" cy="609600"/>
            </a:xfrm>
            <a:prstGeom prst="line">
              <a:avLst/>
            </a:prstGeom>
            <a:ln w="76200">
              <a:solidFill>
                <a:schemeClr val="tx1"/>
              </a:solidFill>
            </a:ln>
            <a:scene3d>
              <a:camera prst="obliqueBottomRight"/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7772400" y="2819400"/>
              <a:ext cx="1066800" cy="609600"/>
            </a:xfrm>
            <a:prstGeom prst="line">
              <a:avLst/>
            </a:prstGeom>
            <a:ln w="76200">
              <a:solidFill>
                <a:schemeClr val="tx1"/>
              </a:solidFill>
            </a:ln>
            <a:scene3d>
              <a:camera prst="obliqueBottomRight"/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5943600" y="3657600"/>
              <a:ext cx="20574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  <a:scene3d>
              <a:camera prst="obliqueBottomRight"/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94"/>
          <p:cNvGrpSpPr/>
          <p:nvPr/>
        </p:nvGrpSpPr>
        <p:grpSpPr>
          <a:xfrm>
            <a:off x="675461" y="760412"/>
            <a:ext cx="2667000" cy="1068388"/>
            <a:chOff x="5715000" y="1371600"/>
            <a:chExt cx="2667000" cy="1068388"/>
          </a:xfrm>
        </p:grpSpPr>
        <p:grpSp>
          <p:nvGrpSpPr>
            <p:cNvPr id="4" name="Group 83"/>
            <p:cNvGrpSpPr/>
            <p:nvPr/>
          </p:nvGrpSpPr>
          <p:grpSpPr>
            <a:xfrm>
              <a:off x="5715000" y="1371600"/>
              <a:ext cx="2667000" cy="1068388"/>
              <a:chOff x="4495800" y="1752600"/>
              <a:chExt cx="2667000" cy="1068388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>
                <a:off x="5105400" y="1752600"/>
                <a:ext cx="205740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4267200" y="1981200"/>
                <a:ext cx="1066800" cy="609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6324600" y="1981200"/>
                <a:ext cx="1066800" cy="609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4495800" y="2819400"/>
                <a:ext cx="205740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TextBox 88"/>
            <p:cNvSpPr txBox="1"/>
            <p:nvPr/>
          </p:nvSpPr>
          <p:spPr>
            <a:xfrm>
              <a:off x="6858000" y="1524000"/>
              <a:ext cx="543739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3600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95"/>
          <p:cNvGrpSpPr/>
          <p:nvPr/>
        </p:nvGrpSpPr>
        <p:grpSpPr>
          <a:xfrm>
            <a:off x="1285061" y="760412"/>
            <a:ext cx="2058988" cy="2058988"/>
            <a:chOff x="5715000" y="1524000"/>
            <a:chExt cx="2058988" cy="2058988"/>
          </a:xfrm>
        </p:grpSpPr>
        <p:grpSp>
          <p:nvGrpSpPr>
            <p:cNvPr id="6" name="Group 33"/>
            <p:cNvGrpSpPr/>
            <p:nvPr/>
          </p:nvGrpSpPr>
          <p:grpSpPr>
            <a:xfrm>
              <a:off x="5715000" y="1524000"/>
              <a:ext cx="2058988" cy="2058988"/>
              <a:chOff x="6477000" y="1752600"/>
              <a:chExt cx="2058988" cy="2058988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6477000" y="1752600"/>
                <a:ext cx="2057400" cy="1588"/>
              </a:xfrm>
              <a:prstGeom prst="line">
                <a:avLst/>
              </a:prstGeom>
              <a:ln w="76200">
                <a:solidFill>
                  <a:schemeClr val="bg2">
                    <a:lumMod val="50000"/>
                  </a:schemeClr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7506494" y="2780506"/>
                <a:ext cx="2057400" cy="1588"/>
              </a:xfrm>
              <a:prstGeom prst="line">
                <a:avLst/>
              </a:prstGeom>
              <a:ln w="76200">
                <a:solidFill>
                  <a:schemeClr val="bg2">
                    <a:lumMod val="50000"/>
                  </a:schemeClr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6477000" y="3810000"/>
                <a:ext cx="2057400" cy="1588"/>
              </a:xfrm>
              <a:prstGeom prst="line">
                <a:avLst/>
              </a:prstGeom>
              <a:ln w="76200">
                <a:solidFill>
                  <a:schemeClr val="bg2">
                    <a:lumMod val="50000"/>
                  </a:schemeClr>
                </a:solidFill>
              </a:ln>
              <a:scene3d>
                <a:camera prst="obliqueBottomRight"/>
                <a:lightRig rig="threePt" dir="t"/>
              </a:scene3d>
              <a:sp3d>
                <a:bevelB w="114300" prst="artDeco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5449094" y="2780506"/>
                <a:ext cx="2057400" cy="1588"/>
              </a:xfrm>
              <a:prstGeom prst="line">
                <a:avLst/>
              </a:prstGeom>
              <a:ln w="76200">
                <a:solidFill>
                  <a:schemeClr val="bg2">
                    <a:lumMod val="50000"/>
                  </a:schemeClr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TextBox 89"/>
            <p:cNvSpPr txBox="1"/>
            <p:nvPr/>
          </p:nvSpPr>
          <p:spPr>
            <a:xfrm>
              <a:off x="6934200" y="1752600"/>
              <a:ext cx="543739" cy="646331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bg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3600" baseline="30000" dirty="0" smtClean="0">
                  <a:solidFill>
                    <a:schemeClr val="bg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6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Group 96"/>
          <p:cNvGrpSpPr/>
          <p:nvPr/>
        </p:nvGrpSpPr>
        <p:grpSpPr>
          <a:xfrm>
            <a:off x="675461" y="760412"/>
            <a:ext cx="619939" cy="3124200"/>
            <a:chOff x="6400800" y="609600"/>
            <a:chExt cx="619939" cy="3124200"/>
          </a:xfrm>
        </p:grpSpPr>
        <p:grpSp>
          <p:nvGrpSpPr>
            <p:cNvPr id="8" name="Group 27"/>
            <p:cNvGrpSpPr/>
            <p:nvPr/>
          </p:nvGrpSpPr>
          <p:grpSpPr>
            <a:xfrm>
              <a:off x="6400800" y="609600"/>
              <a:ext cx="611188" cy="3124200"/>
              <a:chOff x="4953000" y="990600"/>
              <a:chExt cx="611188" cy="3124200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>
                <a:off x="4534694" y="2018506"/>
                <a:ext cx="2057400" cy="1588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>
                <a:off x="4724400" y="1219200"/>
                <a:ext cx="1066800" cy="6096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3925094" y="3085306"/>
                <a:ext cx="2057400" cy="1588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>
                <a:off x="4724400" y="3276600"/>
                <a:ext cx="1066800" cy="6096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  <a:scene3d>
                <a:camera prst="obliqueBottomRight"/>
                <a:lightRig rig="threePt" dir="t"/>
              </a:scene3d>
              <a:sp3d>
                <a:bevelB w="114300" prst="artDeco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TextBox 90"/>
            <p:cNvSpPr txBox="1"/>
            <p:nvPr/>
          </p:nvSpPr>
          <p:spPr>
            <a:xfrm>
              <a:off x="6477000" y="1828800"/>
              <a:ext cx="543739" cy="64633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3600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97"/>
          <p:cNvGrpSpPr/>
          <p:nvPr/>
        </p:nvGrpSpPr>
        <p:grpSpPr>
          <a:xfrm>
            <a:off x="669924" y="1828800"/>
            <a:ext cx="2058988" cy="2058988"/>
            <a:chOff x="6553200" y="4038600"/>
            <a:chExt cx="2058988" cy="2058988"/>
          </a:xfrm>
        </p:grpSpPr>
        <p:grpSp>
          <p:nvGrpSpPr>
            <p:cNvPr id="10" name="Group 22"/>
            <p:cNvGrpSpPr/>
            <p:nvPr/>
          </p:nvGrpSpPr>
          <p:grpSpPr>
            <a:xfrm>
              <a:off x="6553200" y="4038600"/>
              <a:ext cx="2058988" cy="2058988"/>
              <a:chOff x="6477000" y="1752600"/>
              <a:chExt cx="2058988" cy="2058988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6477000" y="1752600"/>
                <a:ext cx="2057400" cy="1588"/>
              </a:xfrm>
              <a:prstGeom prst="line">
                <a:avLst/>
              </a:prstGeom>
              <a:ln w="76200">
                <a:solidFill>
                  <a:schemeClr val="bg2">
                    <a:lumMod val="50000"/>
                  </a:schemeClr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7506494" y="2780506"/>
                <a:ext cx="2057400" cy="1588"/>
              </a:xfrm>
              <a:prstGeom prst="line">
                <a:avLst/>
              </a:prstGeom>
              <a:ln w="76200">
                <a:solidFill>
                  <a:schemeClr val="bg2">
                    <a:lumMod val="50000"/>
                  </a:schemeClr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477000" y="3810000"/>
                <a:ext cx="2057400" cy="1588"/>
              </a:xfrm>
              <a:prstGeom prst="line">
                <a:avLst/>
              </a:prstGeom>
              <a:ln w="76200">
                <a:solidFill>
                  <a:schemeClr val="bg2">
                    <a:lumMod val="50000"/>
                  </a:schemeClr>
                </a:solidFill>
              </a:ln>
              <a:scene3d>
                <a:camera prst="obliqueBottomRight"/>
                <a:lightRig rig="threePt" dir="t"/>
              </a:scene3d>
              <a:sp3d>
                <a:bevelB w="114300" prst="artDeco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>
                <a:off x="5449094" y="2780506"/>
                <a:ext cx="2057400" cy="1588"/>
              </a:xfrm>
              <a:prstGeom prst="line">
                <a:avLst/>
              </a:prstGeom>
              <a:ln w="76200">
                <a:solidFill>
                  <a:schemeClr val="bg2">
                    <a:lumMod val="50000"/>
                  </a:schemeClr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TextBox 91"/>
            <p:cNvSpPr txBox="1"/>
            <p:nvPr/>
          </p:nvSpPr>
          <p:spPr>
            <a:xfrm>
              <a:off x="7162800" y="5183188"/>
              <a:ext cx="543739" cy="646331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bg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3600" baseline="30000" dirty="0" smtClean="0">
                  <a:solidFill>
                    <a:schemeClr val="bg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6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Group 98"/>
          <p:cNvGrpSpPr/>
          <p:nvPr/>
        </p:nvGrpSpPr>
        <p:grpSpPr>
          <a:xfrm>
            <a:off x="2732861" y="760412"/>
            <a:ext cx="619939" cy="3124200"/>
            <a:chOff x="4495800" y="457200"/>
            <a:chExt cx="619939" cy="3124200"/>
          </a:xfrm>
        </p:grpSpPr>
        <p:grpSp>
          <p:nvGrpSpPr>
            <p:cNvPr id="12" name="Group 38"/>
            <p:cNvGrpSpPr/>
            <p:nvPr/>
          </p:nvGrpSpPr>
          <p:grpSpPr>
            <a:xfrm>
              <a:off x="4495800" y="457200"/>
              <a:ext cx="611188" cy="3124200"/>
              <a:chOff x="4953000" y="990600"/>
              <a:chExt cx="611188" cy="312420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>
                <a:off x="4534694" y="2018506"/>
                <a:ext cx="2057400" cy="1588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4724400" y="1219200"/>
                <a:ext cx="1066800" cy="6096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3925094" y="3085306"/>
                <a:ext cx="2057400" cy="1588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4724400" y="3276600"/>
                <a:ext cx="1066800" cy="6096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  <a:scene3d>
                <a:camera prst="obliqueBottomRight"/>
                <a:lightRig rig="threePt" dir="t"/>
              </a:scene3d>
              <a:sp3d>
                <a:bevelB w="114300" prst="artDeco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TextBox 92"/>
            <p:cNvSpPr txBox="1"/>
            <p:nvPr/>
          </p:nvSpPr>
          <p:spPr>
            <a:xfrm>
              <a:off x="4572000" y="1752600"/>
              <a:ext cx="543739" cy="64633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3600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0" name="Rectangle 99"/>
          <p:cNvSpPr/>
          <p:nvPr/>
        </p:nvSpPr>
        <p:spPr>
          <a:xfrm>
            <a:off x="1447800" y="4953000"/>
            <a:ext cx="6400800" cy="914400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b="1" dirty="0" smtClean="0">
                <a:latin typeface="Times New Roman" pitchFamily="18" charset="0"/>
                <a:cs typeface="NikoshBAN" pitchFamily="2" charset="0"/>
              </a:rPr>
              <a:t>সমগ্র তলের  ক্ষেত্রফল </a:t>
            </a:r>
            <a:r>
              <a:rPr lang="en-US" sz="3200" b="1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 6a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3200" b="1" dirty="0" smtClean="0">
                <a:latin typeface="Times New Roman" pitchFamily="18" charset="0"/>
                <a:cs typeface="Times New Roman" pitchFamily="18" charset="0"/>
              </a:rPr>
              <a:t> বর্গ একক</a:t>
            </a:r>
            <a:r>
              <a:rPr lang="bn-BD" sz="4000" b="1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579 L 0.65782 -0.0164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0" y="-11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2.96296E-6 L 0.55782 -0.0164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00" y="-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30416 -0.0275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0" y="-14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7.40741E-7 L 0.37083 0.1391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935</TotalTime>
  <Words>428</Words>
  <Application>Microsoft Office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সবাইকে লাল গোলাপের শুভেচ্ছা ও অভিনন্দন।</vt:lpstr>
      <vt:lpstr>লুডু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মূল্যায়ন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লাল গোলাপের শুভেচ্ছা ও অভিনন্দন।</dc:title>
  <dc:creator>PMO</dc:creator>
  <cp:lastModifiedBy>Doel-1612i3</cp:lastModifiedBy>
  <cp:revision>164</cp:revision>
  <dcterms:created xsi:type="dcterms:W3CDTF">2012-09-17T04:00:14Z</dcterms:created>
  <dcterms:modified xsi:type="dcterms:W3CDTF">2015-03-30T05:53:04Z</dcterms:modified>
</cp:coreProperties>
</file>